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4"/>
    <p:sldMasterId id="2147483660" r:id="rId5"/>
  </p:sldMasterIdLst>
  <p:notesMasterIdLst>
    <p:notesMasterId r:id="rId12"/>
  </p:notesMasterIdLst>
  <p:sldIdLst>
    <p:sldId id="257" r:id="rId6"/>
    <p:sldId id="311" r:id="rId7"/>
    <p:sldId id="296" r:id="rId8"/>
    <p:sldId id="310" r:id="rId9"/>
    <p:sldId id="312" r:id="rId10"/>
    <p:sldId id="313" r:id="rId11"/>
  </p:sldIdLst>
  <p:sldSz cx="12192000" cy="6858000"/>
  <p:notesSz cx="6858000" cy="9144000"/>
  <p:custDataLst>
    <p:tags r:id="rId1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9AA0A6"/>
          </p15:clr>
        </p15:guide>
        <p15:guide id="2" pos="680">
          <p15:clr>
            <a:srgbClr val="000000"/>
          </p15:clr>
        </p15:guide>
        <p15:guide id="3" pos="3840" userDrawn="1">
          <p15:clr>
            <a:srgbClr val="9AA0A6"/>
          </p15:clr>
        </p15:guide>
        <p15:guide id="4" pos="7032" userDrawn="1">
          <p15:clr>
            <a:srgbClr val="000000"/>
          </p15:clr>
        </p15:guide>
        <p15:guide id="6" orient="horz" pos="3768" userDrawn="1">
          <p15:clr>
            <a:srgbClr val="9AA0A6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manshi Gauta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03"/>
    <a:srgbClr val="D8D5D5"/>
    <a:srgbClr val="6EA8DC"/>
    <a:srgbClr val="FFFFFF"/>
    <a:srgbClr val="B90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BFA2B-2725-4399-8996-5229A24BFF10}" v="949" dt="2021-11-29T10:49:26.780"/>
    <p1510:client id="{EDEB24AC-DD0A-3845-8190-862B4D53B036}" v="1754" dt="2021-11-29T10:36:42.342"/>
  </p1510:revLst>
</p1510:revInfo>
</file>

<file path=ppt/tableStyles.xml><?xml version="1.0" encoding="utf-8"?>
<a:tblStyleLst xmlns:a="http://schemas.openxmlformats.org/drawingml/2006/main" def="{7EFCBC31-F8CE-44D7-9A4D-6DACC733373F}">
  <a:tblStyle styleId="{7EFCBC31-F8CE-44D7-9A4D-6DACC73337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40"/>
  </p:normalViewPr>
  <p:slideViewPr>
    <p:cSldViewPr snapToGrid="0">
      <p:cViewPr varScale="1">
        <p:scale>
          <a:sx n="149" d="100"/>
          <a:sy n="149" d="100"/>
        </p:scale>
        <p:origin x="108" y="180"/>
      </p:cViewPr>
      <p:guideLst>
        <p:guide orient="horz" pos="550"/>
        <p:guide pos="680"/>
        <p:guide pos="3840"/>
        <p:guide pos="7032"/>
        <p:guide orient="horz" pos="376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a291a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a291a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27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fa291a7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fa291a7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52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" name="Google Shape;31;p2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32" name="Google Shape;32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72838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01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08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" name="Google Shape;31;p2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32" name="Google Shape;32;p2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831752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17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719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157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97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65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9172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318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771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842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334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44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18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535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64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3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1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369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62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5;p1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" name="Google Shape;19;p1"/>
          <p:cNvSpPr txBox="1"/>
          <p:nvPr/>
        </p:nvSpPr>
        <p:spPr>
          <a:xfrm>
            <a:off x="838196" y="676031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/>
          </a:p>
        </p:txBody>
      </p:sp>
      <p:pic>
        <p:nvPicPr>
          <p:cNvPr id="20" name="Picture 4" descr="undefined">
            <a:extLst>
              <a:ext uri="{FF2B5EF4-FFF2-40B4-BE49-F238E27FC236}">
                <a16:creationId xmlns:a16="http://schemas.microsoft.com/office/drawing/2014/main" id="{8FCBCA1A-7F08-4019-90F1-980B3D08C0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46366"/>
            <a:ext cx="1462628" cy="6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192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l="18418" t="35018" r="20569" b="41196"/>
          <a:stretch/>
        </p:blipFill>
        <p:spPr>
          <a:xfrm>
            <a:off x="8896389" y="256885"/>
            <a:ext cx="3100552" cy="632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228600" y="-4"/>
            <a:ext cx="152404" cy="6858004"/>
            <a:chOff x="228600" y="-4"/>
            <a:chExt cx="152404" cy="6858004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" name="Google Shape;15;p1"/>
          <p:cNvGrpSpPr/>
          <p:nvPr/>
        </p:nvGrpSpPr>
        <p:grpSpPr>
          <a:xfrm rot="-5400000">
            <a:off x="5971732" y="465340"/>
            <a:ext cx="205672" cy="12149136"/>
            <a:chOff x="228600" y="-4"/>
            <a:chExt cx="152404" cy="6858004"/>
          </a:xfrm>
        </p:grpSpPr>
        <p:cxnSp>
          <p:nvCxnSpPr>
            <p:cNvPr id="16" name="Google Shape;16;p1"/>
            <p:cNvCxnSpPr/>
            <p:nvPr/>
          </p:nvCxnSpPr>
          <p:spPr>
            <a:xfrm>
              <a:off x="228600" y="0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95276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9C000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4" y="-4"/>
              <a:ext cx="0" cy="6858000"/>
            </a:xfrm>
            <a:prstGeom prst="straightConnector1">
              <a:avLst/>
            </a:prstGeom>
            <a:noFill/>
            <a:ln w="22225" cap="flat" cmpd="sng">
              <a:solidFill>
                <a:srgbClr val="75707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" name="Google Shape;19;p1"/>
          <p:cNvSpPr txBox="1"/>
          <p:nvPr/>
        </p:nvSpPr>
        <p:spPr>
          <a:xfrm>
            <a:off x="838196" y="676031"/>
            <a:ext cx="9559200" cy="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568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do-News/global-engin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do-News/global-engi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/>
        </p:nvSpPr>
        <p:spPr>
          <a:xfrm>
            <a:off x="1028700" y="2721760"/>
            <a:ext cx="5067300" cy="118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3500" b="1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MONDO NEWS</a:t>
            </a:r>
          </a:p>
        </p:txBody>
      </p:sp>
      <p:cxnSp>
        <p:nvCxnSpPr>
          <p:cNvPr id="121" name="Google Shape;121;p14"/>
          <p:cNvCxnSpPr>
            <a:cxnSpLocks/>
          </p:cNvCxnSpPr>
          <p:nvPr/>
        </p:nvCxnSpPr>
        <p:spPr>
          <a:xfrm>
            <a:off x="6179070" y="3673975"/>
            <a:ext cx="4933430" cy="0"/>
          </a:xfrm>
          <a:prstGeom prst="straightConnector1">
            <a:avLst/>
          </a:prstGeom>
          <a:noFill/>
          <a:ln w="38100" cap="flat" cmpd="sng">
            <a:solidFill>
              <a:srgbClr val="7A000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4"/>
          <p:cNvSpPr txBox="1"/>
          <p:nvPr/>
        </p:nvSpPr>
        <p:spPr>
          <a:xfrm>
            <a:off x="6179070" y="3805924"/>
            <a:ext cx="4870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de-DE">
                <a:latin typeface="Corbel" panose="020B0503020204020204" pitchFamily="34" charset="0"/>
              </a:rPr>
              <a:t>Anna Deniz, Benedikt </a:t>
            </a:r>
            <a:r>
              <a:rPr lang="de-DE" err="1">
                <a:latin typeface="Corbel" panose="020B0503020204020204" pitchFamily="34" charset="0"/>
              </a:rPr>
              <a:t>Ströbl</a:t>
            </a:r>
            <a:r>
              <a:rPr lang="de-DE">
                <a:latin typeface="Corbel" panose="020B0503020204020204" pitchFamily="34" charset="0"/>
              </a:rPr>
              <a:t>, Victor Möslein, Reed </a:t>
            </a:r>
            <a:r>
              <a:rPr lang="de-DE" err="1">
                <a:latin typeface="Corbel" panose="020B0503020204020204" pitchFamily="34" charset="0"/>
              </a:rPr>
              <a:t>Garvin</a:t>
            </a:r>
            <a:endParaRPr lang="de-DE">
              <a:latin typeface="Corbel" panose="020B0503020204020204" pitchFamily="34" charset="0"/>
            </a:endParaRPr>
          </a:p>
        </p:txBody>
      </p:sp>
      <p:sp>
        <p:nvSpPr>
          <p:cNvPr id="22" name="Google Shape;123;p14">
            <a:extLst>
              <a:ext uri="{FF2B5EF4-FFF2-40B4-BE49-F238E27FC236}">
                <a16:creationId xmlns:a16="http://schemas.microsoft.com/office/drawing/2014/main" id="{E88818C0-E51F-B148-A9AC-990452799469}"/>
              </a:ext>
            </a:extLst>
          </p:cNvPr>
          <p:cNvSpPr txBox="1"/>
          <p:nvPr/>
        </p:nvSpPr>
        <p:spPr>
          <a:xfrm>
            <a:off x="6544610" y="4291324"/>
            <a:ext cx="417975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Progress Report: Data Structures &amp; Algorithms,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i="1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29 November 2021</a:t>
            </a:r>
            <a:endParaRPr lang="en-GB">
              <a:latin typeface="Corbel" panose="020B0503020204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4EDCC9-F386-0247-937F-ED36F4BED3C6}"/>
              </a:ext>
            </a:extLst>
          </p:cNvPr>
          <p:cNvSpPr txBox="1"/>
          <p:nvPr/>
        </p:nvSpPr>
        <p:spPr>
          <a:xfrm>
            <a:off x="6096000" y="3054437"/>
            <a:ext cx="559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Corbel" panose="020B0503020204020204" pitchFamily="34" charset="0"/>
              </a:rPr>
              <a:t>Your visual global news platform</a:t>
            </a:r>
          </a:p>
        </p:txBody>
      </p:sp>
      <p:pic>
        <p:nvPicPr>
          <p:cNvPr id="12" name="Picture 5" descr="Shape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250FC8A5-F291-1541-A32F-CC1F05329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039" y="5545614"/>
            <a:ext cx="439261" cy="43926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545CC8-2B55-7246-AB7B-F1A68028142A}"/>
              </a:ext>
            </a:extLst>
          </p:cNvPr>
          <p:cNvSpPr txBox="1"/>
          <p:nvPr/>
        </p:nvSpPr>
        <p:spPr>
          <a:xfrm>
            <a:off x="10096509" y="5595967"/>
            <a:ext cx="62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Corbel" panose="020B0503020204020204" pitchFamily="34" charset="0"/>
              </a:rPr>
              <a:t>Link</a:t>
            </a:r>
            <a:r>
              <a:rPr lang="en-US" sz="1600" b="1" i="1">
                <a:latin typeface="Corbel" panose="020B0503020204020204" pitchFamily="34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7"/>
    </mc:Choice>
    <mc:Fallback>
      <p:transition spd="slow" advTm="685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0;p14">
            <a:extLst>
              <a:ext uri="{FF2B5EF4-FFF2-40B4-BE49-F238E27FC236}">
                <a16:creationId xmlns:a16="http://schemas.microsoft.com/office/drawing/2014/main" id="{B47FE7BC-06B1-8742-8413-6AB55A447977}"/>
              </a:ext>
            </a:extLst>
          </p:cNvPr>
          <p:cNvSpPr txBox="1"/>
          <p:nvPr/>
        </p:nvSpPr>
        <p:spPr>
          <a:xfrm>
            <a:off x="968272" y="736497"/>
            <a:ext cx="8112975" cy="86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800" b="1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Mondo News delivers top news from local outlets at a glance on a beautiful and interactive world map   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22A47B0-313F-314C-9A88-3280E2521839}"/>
              </a:ext>
            </a:extLst>
          </p:cNvPr>
          <p:cNvGrpSpPr/>
          <p:nvPr/>
        </p:nvGrpSpPr>
        <p:grpSpPr>
          <a:xfrm>
            <a:off x="1089210" y="3713611"/>
            <a:ext cx="3186948" cy="903830"/>
            <a:chOff x="1169895" y="3713611"/>
            <a:chExt cx="3186948" cy="903830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DC6A8AB-8D84-B048-A8AF-914E5D95BDE4}"/>
                </a:ext>
              </a:extLst>
            </p:cNvPr>
            <p:cNvSpPr txBox="1"/>
            <p:nvPr/>
          </p:nvSpPr>
          <p:spPr>
            <a:xfrm>
              <a:off x="1909478" y="3898278"/>
              <a:ext cx="2124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Top 5 headlines per country from the last 24 hours 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49FD76D-8C4C-DC49-93DB-0E8B7BE1914C}"/>
                </a:ext>
              </a:extLst>
            </p:cNvPr>
            <p:cNvSpPr txBox="1"/>
            <p:nvPr/>
          </p:nvSpPr>
          <p:spPr>
            <a:xfrm>
              <a:off x="1909478" y="4355831"/>
              <a:ext cx="2447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News articles from all categories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A2B7908-D3D1-E442-AAF4-F195D3952C89}"/>
                </a:ext>
              </a:extLst>
            </p:cNvPr>
            <p:cNvSpPr txBox="1"/>
            <p:nvPr/>
          </p:nvSpPr>
          <p:spPr>
            <a:xfrm>
              <a:off x="1169895" y="3713611"/>
              <a:ext cx="85164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rgbClr val="7A0003"/>
                  </a:solidFill>
                  <a:latin typeface="Corbel" panose="020B0503020204020204" pitchFamily="34" charset="0"/>
                </a:rPr>
                <a:t>5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14D0E36-641F-E446-B759-59DED4B0CD2A}"/>
              </a:ext>
            </a:extLst>
          </p:cNvPr>
          <p:cNvGrpSpPr/>
          <p:nvPr/>
        </p:nvGrpSpPr>
        <p:grpSpPr>
          <a:xfrm>
            <a:off x="2003612" y="2038820"/>
            <a:ext cx="3621740" cy="1004577"/>
            <a:chOff x="1595719" y="1863154"/>
            <a:chExt cx="3621740" cy="1004577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A3D4D99-2CB6-8D45-8EE6-288271C4BFA5}"/>
                </a:ext>
              </a:extLst>
            </p:cNvPr>
            <p:cNvSpPr txBox="1"/>
            <p:nvPr/>
          </p:nvSpPr>
          <p:spPr>
            <a:xfrm>
              <a:off x="2743201" y="1863154"/>
              <a:ext cx="2474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orbel" panose="020B0503020204020204" pitchFamily="34" charset="0"/>
                </a:rPr>
                <a:t>Delivering top headlines without filter bubble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0B863FB-CBEE-3341-8919-2259ABC76332}"/>
                </a:ext>
              </a:extLst>
            </p:cNvPr>
            <p:cNvSpPr txBox="1"/>
            <p:nvPr/>
          </p:nvSpPr>
          <p:spPr>
            <a:xfrm>
              <a:off x="2743201" y="2406066"/>
              <a:ext cx="2447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Corbel" panose="020B0503020204020204" pitchFamily="34" charset="0"/>
                </a:rPr>
                <a:t>Most popular headlines per country selected and shown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2269315-0908-7444-9E9E-D8ACE2FDC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579"/>
            <a:stretch/>
          </p:blipFill>
          <p:spPr>
            <a:xfrm>
              <a:off x="1595719" y="1948061"/>
              <a:ext cx="910302" cy="869576"/>
            </a:xfrm>
            <a:prstGeom prst="rect">
              <a:avLst/>
            </a:prstGeom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9473CC-EDEF-0740-82EB-3C797AB9DC6D}"/>
              </a:ext>
            </a:extLst>
          </p:cNvPr>
          <p:cNvGrpSpPr/>
          <p:nvPr/>
        </p:nvGrpSpPr>
        <p:grpSpPr>
          <a:xfrm>
            <a:off x="6593543" y="2038820"/>
            <a:ext cx="3621740" cy="1004577"/>
            <a:chOff x="1595719" y="3429000"/>
            <a:chExt cx="3621740" cy="100457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EB350C-A1A9-A146-B4DB-CB28F813F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8487"/>
            <a:stretch/>
          </p:blipFill>
          <p:spPr>
            <a:xfrm>
              <a:off x="1595719" y="3517432"/>
              <a:ext cx="850900" cy="869576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2F3FD8C-4500-744C-8788-CA87374C20D5}"/>
                </a:ext>
              </a:extLst>
            </p:cNvPr>
            <p:cNvSpPr txBox="1"/>
            <p:nvPr/>
          </p:nvSpPr>
          <p:spPr>
            <a:xfrm>
              <a:off x="2743201" y="3429000"/>
              <a:ext cx="2474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orbel" panose="020B0503020204020204" pitchFamily="34" charset="0"/>
                </a:rPr>
                <a:t>Most popular news articles per country on world map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F0E5D2B-08A3-6344-914E-160A4A735415}"/>
                </a:ext>
              </a:extLst>
            </p:cNvPr>
            <p:cNvSpPr txBox="1"/>
            <p:nvPr/>
          </p:nvSpPr>
          <p:spPr>
            <a:xfrm>
              <a:off x="2743201" y="3971912"/>
              <a:ext cx="2447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Corbel" panose="020B0503020204020204" pitchFamily="34" charset="0"/>
                </a:rPr>
                <a:t>G20 member states, with easy option to add more countries 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57011F0-2A37-1941-A7F7-C290C36F8439}"/>
              </a:ext>
            </a:extLst>
          </p:cNvPr>
          <p:cNvGrpSpPr/>
          <p:nvPr/>
        </p:nvGrpSpPr>
        <p:grpSpPr>
          <a:xfrm>
            <a:off x="4802841" y="3898278"/>
            <a:ext cx="2586318" cy="719163"/>
            <a:chOff x="4549582" y="3898278"/>
            <a:chExt cx="2586318" cy="71916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D7C48A5-C9D3-7C4C-94CB-944EAC204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17320"/>
            <a:stretch/>
          </p:blipFill>
          <p:spPr>
            <a:xfrm>
              <a:off x="4549582" y="3911742"/>
              <a:ext cx="641883" cy="663389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FA4BDE6-5338-694F-9559-4855259CB3CC}"/>
                </a:ext>
              </a:extLst>
            </p:cNvPr>
            <p:cNvSpPr txBox="1"/>
            <p:nvPr/>
          </p:nvSpPr>
          <p:spPr>
            <a:xfrm>
              <a:off x="5316065" y="3898278"/>
              <a:ext cx="1819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Translation of local languages to English 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F34A86C-5414-7140-9932-9306259E004E}"/>
                </a:ext>
              </a:extLst>
            </p:cNvPr>
            <p:cNvSpPr txBox="1"/>
            <p:nvPr/>
          </p:nvSpPr>
          <p:spPr>
            <a:xfrm>
              <a:off x="5316065" y="4355831"/>
              <a:ext cx="18198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Support for nine languages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C372DDA-BA69-F14B-92D6-027B8FE17C47}"/>
              </a:ext>
            </a:extLst>
          </p:cNvPr>
          <p:cNvGrpSpPr/>
          <p:nvPr/>
        </p:nvGrpSpPr>
        <p:grpSpPr>
          <a:xfrm>
            <a:off x="7793690" y="3898278"/>
            <a:ext cx="3207285" cy="874722"/>
            <a:chOff x="7453026" y="3898278"/>
            <a:chExt cx="3207285" cy="874722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DB9B76FF-386A-E043-978F-A893CC63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18487"/>
            <a:stretch/>
          </p:blipFill>
          <p:spPr>
            <a:xfrm>
              <a:off x="7675051" y="4316215"/>
              <a:ext cx="446974" cy="45678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9E7BE91-EF1E-CE43-8811-8493884E0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20475" b="41290"/>
            <a:stretch/>
          </p:blipFill>
          <p:spPr>
            <a:xfrm>
              <a:off x="7453026" y="3974598"/>
              <a:ext cx="1120597" cy="536870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D9D18988-1F84-E346-A07E-7493E0FDC598}"/>
                </a:ext>
              </a:extLst>
            </p:cNvPr>
            <p:cNvSpPr txBox="1"/>
            <p:nvPr/>
          </p:nvSpPr>
          <p:spPr>
            <a:xfrm>
              <a:off x="8661176" y="3898278"/>
              <a:ext cx="1999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Interactive world map with highlighting of countries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63B1BAE-B4A0-6543-8335-06CB5F0C35E2}"/>
                </a:ext>
              </a:extLst>
            </p:cNvPr>
            <p:cNvSpPr txBox="1"/>
            <p:nvPr/>
          </p:nvSpPr>
          <p:spPr>
            <a:xfrm>
              <a:off x="8661176" y="4355831"/>
              <a:ext cx="18198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Beautiful user interface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676BF07-679B-0847-9272-EF721418859D}"/>
              </a:ext>
            </a:extLst>
          </p:cNvPr>
          <p:cNvGrpSpPr/>
          <p:nvPr/>
        </p:nvGrpSpPr>
        <p:grpSpPr>
          <a:xfrm>
            <a:off x="1182866" y="5261960"/>
            <a:ext cx="3092832" cy="719163"/>
            <a:chOff x="1264011" y="5261960"/>
            <a:chExt cx="3092832" cy="719163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460D2C5-EE54-0040-BC0B-ED0AFB624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20998"/>
            <a:stretch/>
          </p:blipFill>
          <p:spPr>
            <a:xfrm>
              <a:off x="1264011" y="5354003"/>
              <a:ext cx="564782" cy="545344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FC8173-0582-8349-9EF9-6CD09FC9B32A}"/>
                </a:ext>
              </a:extLst>
            </p:cNvPr>
            <p:cNvSpPr txBox="1"/>
            <p:nvPr/>
          </p:nvSpPr>
          <p:spPr>
            <a:xfrm>
              <a:off x="1909478" y="5261960"/>
              <a:ext cx="2124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Search Bar to look for keywords in news 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B657DDF-4135-0246-98CE-8E2D7D45FDF1}"/>
                </a:ext>
              </a:extLst>
            </p:cNvPr>
            <p:cNvSpPr txBox="1"/>
            <p:nvPr/>
          </p:nvSpPr>
          <p:spPr>
            <a:xfrm>
              <a:off x="1909478" y="5719513"/>
              <a:ext cx="2447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On world map level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6034A18-C520-8143-899D-91C49449ED07}"/>
              </a:ext>
            </a:extLst>
          </p:cNvPr>
          <p:cNvGrpSpPr/>
          <p:nvPr/>
        </p:nvGrpSpPr>
        <p:grpSpPr>
          <a:xfrm>
            <a:off x="4812099" y="5271328"/>
            <a:ext cx="3213848" cy="719163"/>
            <a:chOff x="4549582" y="5261960"/>
            <a:chExt cx="3213848" cy="719163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D90D4A9F-23BC-0348-963E-FCA51927D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20170"/>
            <a:stretch/>
          </p:blipFill>
          <p:spPr>
            <a:xfrm>
              <a:off x="4549582" y="5294980"/>
              <a:ext cx="652925" cy="663389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E121B28-3B65-DE45-BA08-A6D3453175A5}"/>
                </a:ext>
              </a:extLst>
            </p:cNvPr>
            <p:cNvSpPr txBox="1"/>
            <p:nvPr/>
          </p:nvSpPr>
          <p:spPr>
            <a:xfrm>
              <a:off x="5316065" y="5261960"/>
              <a:ext cx="1999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Filter functionality to select news topics of choice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7C71A9E-9DD8-2A41-ADD2-024138B23AF2}"/>
                </a:ext>
              </a:extLst>
            </p:cNvPr>
            <p:cNvSpPr txBox="1"/>
            <p:nvPr/>
          </p:nvSpPr>
          <p:spPr>
            <a:xfrm>
              <a:off x="5316065" y="5719513"/>
              <a:ext cx="2447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On world map level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965A6367-9474-BA4D-B230-E13801C94581}"/>
              </a:ext>
            </a:extLst>
          </p:cNvPr>
          <p:cNvGrpSpPr/>
          <p:nvPr/>
        </p:nvGrpSpPr>
        <p:grpSpPr>
          <a:xfrm>
            <a:off x="8166102" y="5261960"/>
            <a:ext cx="2537758" cy="719163"/>
            <a:chOff x="7825443" y="5261960"/>
            <a:chExt cx="2537758" cy="719163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324F286-E109-CC40-A3F0-C6F2E0606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b="14411"/>
            <a:stretch/>
          </p:blipFill>
          <p:spPr>
            <a:xfrm>
              <a:off x="7825443" y="5354003"/>
              <a:ext cx="534524" cy="571863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661519C-748B-5442-B694-C272856E40CE}"/>
                </a:ext>
              </a:extLst>
            </p:cNvPr>
            <p:cNvSpPr txBox="1"/>
            <p:nvPr/>
          </p:nvSpPr>
          <p:spPr>
            <a:xfrm>
              <a:off x="8661177" y="5261960"/>
              <a:ext cx="1702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Corbel" panose="020B0503020204020204" pitchFamily="34" charset="0"/>
                </a:rPr>
                <a:t>Support for local news outlets of all countries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B6A78D7F-D408-274F-9DF4-09658FD72560}"/>
                </a:ext>
              </a:extLst>
            </p:cNvPr>
            <p:cNvSpPr txBox="1"/>
            <p:nvPr/>
          </p:nvSpPr>
          <p:spPr>
            <a:xfrm>
              <a:off x="8661176" y="5719513"/>
              <a:ext cx="1554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orbel" panose="020B0503020204020204" pitchFamily="34" charset="0"/>
                </a:rPr>
                <a:t>Unprecedented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61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E7892B2-356F-AD44-A553-750C79944CED}"/>
              </a:ext>
            </a:extLst>
          </p:cNvPr>
          <p:cNvGrpSpPr/>
          <p:nvPr/>
        </p:nvGrpSpPr>
        <p:grpSpPr>
          <a:xfrm>
            <a:off x="1868234" y="1883380"/>
            <a:ext cx="2388463" cy="756292"/>
            <a:chOff x="8911104" y="3428999"/>
            <a:chExt cx="2388463" cy="899265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49562FC9-618A-564A-9D4A-72E05FB036E9}"/>
                </a:ext>
              </a:extLst>
            </p:cNvPr>
            <p:cNvSpPr/>
            <p:nvPr/>
          </p:nvSpPr>
          <p:spPr>
            <a:xfrm>
              <a:off x="8911104" y="3428999"/>
              <a:ext cx="2388463" cy="899265"/>
            </a:xfrm>
            <a:prstGeom prst="roundRect">
              <a:avLst/>
            </a:prstGeom>
            <a:solidFill>
              <a:srgbClr val="7A0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F0A7945-CC00-C048-A13D-1FFC0E96D9A8}"/>
                </a:ext>
              </a:extLst>
            </p:cNvPr>
            <p:cNvSpPr txBox="1"/>
            <p:nvPr/>
          </p:nvSpPr>
          <p:spPr>
            <a:xfrm>
              <a:off x="8982210" y="3707093"/>
              <a:ext cx="2134757" cy="3732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000"/>
              </a:pPr>
              <a:r>
                <a:rPr lang="en-GB" sz="1600">
                  <a:solidFill>
                    <a:schemeClr val="bg1"/>
                  </a:solidFill>
                  <a:latin typeface="Corbel" panose="020B0503020204020204" pitchFamily="34" charset="0"/>
                  <a:ea typeface="Georgia"/>
                  <a:cs typeface="Georgia"/>
                  <a:sym typeface="Georgia"/>
                </a:rPr>
                <a:t>Model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E1FFB3B-5732-2B41-8C13-C3BA968221C7}"/>
              </a:ext>
            </a:extLst>
          </p:cNvPr>
          <p:cNvGrpSpPr/>
          <p:nvPr/>
        </p:nvGrpSpPr>
        <p:grpSpPr>
          <a:xfrm>
            <a:off x="7752703" y="1883380"/>
            <a:ext cx="2388463" cy="756292"/>
            <a:chOff x="8911104" y="3428999"/>
            <a:chExt cx="2388463" cy="899265"/>
          </a:xfrm>
        </p:grpSpPr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3FA09EC6-B355-5F40-AE8D-951801BA08EC}"/>
                </a:ext>
              </a:extLst>
            </p:cNvPr>
            <p:cNvSpPr/>
            <p:nvPr/>
          </p:nvSpPr>
          <p:spPr>
            <a:xfrm>
              <a:off x="8911104" y="3428999"/>
              <a:ext cx="2388463" cy="899265"/>
            </a:xfrm>
            <a:prstGeom prst="roundRect">
              <a:avLst/>
            </a:prstGeom>
            <a:solidFill>
              <a:srgbClr val="7A0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3E6B24-0130-4D4A-828C-6377F3A10AB3}"/>
                </a:ext>
              </a:extLst>
            </p:cNvPr>
            <p:cNvSpPr txBox="1"/>
            <p:nvPr/>
          </p:nvSpPr>
          <p:spPr>
            <a:xfrm>
              <a:off x="9037956" y="3707093"/>
              <a:ext cx="2134757" cy="3732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000"/>
              </a:pPr>
              <a:r>
                <a:rPr lang="en-GB" sz="1600">
                  <a:solidFill>
                    <a:schemeClr val="bg1"/>
                  </a:solidFill>
                  <a:latin typeface="Corbel" panose="020B0503020204020204" pitchFamily="34" charset="0"/>
                  <a:ea typeface="Georgia"/>
                  <a:cs typeface="Georgia"/>
                  <a:sym typeface="Georgia"/>
                </a:rPr>
                <a:t>View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E75DCF4-8075-234E-9B19-D419C512E807}"/>
              </a:ext>
            </a:extLst>
          </p:cNvPr>
          <p:cNvGrpSpPr/>
          <p:nvPr/>
        </p:nvGrpSpPr>
        <p:grpSpPr>
          <a:xfrm>
            <a:off x="4901768" y="3658959"/>
            <a:ext cx="2388463" cy="756292"/>
            <a:chOff x="8911104" y="3428999"/>
            <a:chExt cx="2388463" cy="899265"/>
          </a:xfrm>
        </p:grpSpPr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D660CDF7-4962-C748-93C5-BAF9A0ADC900}"/>
                </a:ext>
              </a:extLst>
            </p:cNvPr>
            <p:cNvSpPr/>
            <p:nvPr/>
          </p:nvSpPr>
          <p:spPr>
            <a:xfrm>
              <a:off x="8911104" y="3428999"/>
              <a:ext cx="2388463" cy="899265"/>
            </a:xfrm>
            <a:prstGeom prst="roundRect">
              <a:avLst/>
            </a:prstGeom>
            <a:solidFill>
              <a:srgbClr val="7A0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rbel" panose="020B0503020204020204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15A4770-E0F1-9E48-94B4-0F89A96813E2}"/>
                </a:ext>
              </a:extLst>
            </p:cNvPr>
            <p:cNvSpPr txBox="1"/>
            <p:nvPr/>
          </p:nvSpPr>
          <p:spPr>
            <a:xfrm>
              <a:off x="9037956" y="3714745"/>
              <a:ext cx="2134757" cy="3732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000"/>
              </a:pPr>
              <a:r>
                <a:rPr lang="en-GB" sz="1600">
                  <a:solidFill>
                    <a:schemeClr val="bg1"/>
                  </a:solidFill>
                  <a:latin typeface="Corbel" panose="020B0503020204020204" pitchFamily="34" charset="0"/>
                  <a:ea typeface="Georgia"/>
                  <a:cs typeface="Georgia"/>
                  <a:sym typeface="Georgia"/>
                </a:rPr>
                <a:t>Controller</a:t>
              </a:r>
            </a:p>
          </p:txBody>
        </p:sp>
      </p:grp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3AB8F56B-DF42-504E-874A-B511E2AC3224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3062466" y="2639673"/>
            <a:ext cx="1839302" cy="1397437"/>
          </a:xfrm>
          <a:prstGeom prst="curvedConnector2">
            <a:avLst/>
          </a:prstGeom>
          <a:ln w="38100">
            <a:solidFill>
              <a:srgbClr val="7A00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krümmte Verbindung 12">
            <a:extLst>
              <a:ext uri="{FF2B5EF4-FFF2-40B4-BE49-F238E27FC236}">
                <a16:creationId xmlns:a16="http://schemas.microsoft.com/office/drawing/2014/main" id="{3B75CCD3-E01D-5D41-9311-5FF2532D1571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7419867" y="2510036"/>
            <a:ext cx="1397433" cy="1656704"/>
          </a:xfrm>
          <a:prstGeom prst="curvedConnector2">
            <a:avLst/>
          </a:prstGeom>
          <a:ln w="38100">
            <a:solidFill>
              <a:srgbClr val="7A00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14EC7D4-FB10-C046-A71E-07755393FF0A}"/>
              </a:ext>
            </a:extLst>
          </p:cNvPr>
          <p:cNvSpPr txBox="1"/>
          <p:nvPr/>
        </p:nvSpPr>
        <p:spPr>
          <a:xfrm>
            <a:off x="8672855" y="3223375"/>
            <a:ext cx="1099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orbel" panose="020B0503020204020204" pitchFamily="34" charset="0"/>
              </a:rPr>
              <a:t>User Action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3B7271F-42BE-BC4D-8C54-4F3168DB9456}"/>
              </a:ext>
            </a:extLst>
          </p:cNvPr>
          <p:cNvSpPr txBox="1"/>
          <p:nvPr/>
        </p:nvSpPr>
        <p:spPr>
          <a:xfrm>
            <a:off x="1759514" y="3223375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orbel" panose="020B0503020204020204" pitchFamily="34" charset="0"/>
              </a:rPr>
              <a:t>Manipulates</a:t>
            </a:r>
          </a:p>
        </p:txBody>
      </p:sp>
      <p:sp>
        <p:nvSpPr>
          <p:cNvPr id="28" name="Google Shape;120;p14">
            <a:extLst>
              <a:ext uri="{FF2B5EF4-FFF2-40B4-BE49-F238E27FC236}">
                <a16:creationId xmlns:a16="http://schemas.microsoft.com/office/drawing/2014/main" id="{713929E2-EE3B-7046-BBB4-8B069991FD5F}"/>
              </a:ext>
            </a:extLst>
          </p:cNvPr>
          <p:cNvSpPr txBox="1"/>
          <p:nvPr/>
        </p:nvSpPr>
        <p:spPr>
          <a:xfrm>
            <a:off x="986202" y="736497"/>
            <a:ext cx="8869083" cy="60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800" b="1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The Model-View-Controller design philosophy</a:t>
            </a:r>
          </a:p>
        </p:txBody>
      </p:sp>
      <p:cxnSp>
        <p:nvCxnSpPr>
          <p:cNvPr id="32" name="Gekrümmte Verbindung 11">
            <a:extLst>
              <a:ext uri="{FF2B5EF4-FFF2-40B4-BE49-F238E27FC236}">
                <a16:creationId xmlns:a16="http://schemas.microsoft.com/office/drawing/2014/main" id="{8596A00B-45FA-493C-A37F-3531EDC046E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4256697" y="2261526"/>
            <a:ext cx="3496006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A00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17">
            <a:extLst>
              <a:ext uri="{FF2B5EF4-FFF2-40B4-BE49-F238E27FC236}">
                <a16:creationId xmlns:a16="http://schemas.microsoft.com/office/drawing/2014/main" id="{E0471203-A6BA-421A-9815-6A188C012F64}"/>
              </a:ext>
            </a:extLst>
          </p:cNvPr>
          <p:cNvSpPr txBox="1"/>
          <p:nvPr/>
        </p:nvSpPr>
        <p:spPr>
          <a:xfrm>
            <a:off x="4996936" y="1946702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orbel" panose="020B0503020204020204" pitchFamily="34" charset="0"/>
              </a:rPr>
              <a:t>Updates</a:t>
            </a:r>
          </a:p>
        </p:txBody>
      </p:sp>
      <p:pic>
        <p:nvPicPr>
          <p:cNvPr id="1026" name="Picture 2" descr="folium">
            <a:extLst>
              <a:ext uri="{FF2B5EF4-FFF2-40B4-BE49-F238E27FC236}">
                <a16:creationId xmlns:a16="http://schemas.microsoft.com/office/drawing/2014/main" id="{91F24E0F-9D3D-4383-9F6F-78DE7672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0000" l="10000" r="90000">
                        <a14:foregroundMark x1="47000" y1="8000" x2="47000" y2="8000"/>
                        <a14:foregroundMark x1="51000" y1="2000" x2="51000" y2="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78" y="134915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feld 15">
            <a:extLst>
              <a:ext uri="{FF2B5EF4-FFF2-40B4-BE49-F238E27FC236}">
                <a16:creationId xmlns:a16="http://schemas.microsoft.com/office/drawing/2014/main" id="{B3B1BD0C-B3BF-48EE-B9D9-C22DF84DB924}"/>
              </a:ext>
            </a:extLst>
          </p:cNvPr>
          <p:cNvSpPr txBox="1"/>
          <p:nvPr/>
        </p:nvSpPr>
        <p:spPr>
          <a:xfrm>
            <a:off x="10141166" y="1237590"/>
            <a:ext cx="1099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>
                <a:latin typeface="Corbel" panose="020B0503020204020204" pitchFamily="34" charset="0"/>
              </a:rPr>
              <a:t>folium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870B66-BF78-4179-B6DB-97675F69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70" y="1724095"/>
            <a:ext cx="9620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6E5E23-1F49-4326-9AD6-B2E29D82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87500" l="1681" r="94958">
                        <a14:foregroundMark x1="6723" y1="39583" x2="17647" y2="62500"/>
                        <a14:foregroundMark x1="20168" y1="27083" x2="20168" y2="27083"/>
                        <a14:foregroundMark x1="19328" y1="29167" x2="19328" y2="29167"/>
                        <a14:foregroundMark x1="19328" y1="29167" x2="19328" y2="29167"/>
                        <a14:foregroundMark x1="19328" y1="29167" x2="19328" y2="29167"/>
                        <a14:foregroundMark x1="19328" y1="29167" x2="19328" y2="50000"/>
                        <a14:foregroundMark x1="20168" y1="25000" x2="21008" y2="62500"/>
                        <a14:foregroundMark x1="8403" y1="52083" x2="90756" y2="47917"/>
                        <a14:foregroundMark x1="31092" y1="45833" x2="78992" y2="37500"/>
                        <a14:foregroundMark x1="41176" y1="54167" x2="89076" y2="60417"/>
                        <a14:foregroundMark x1="28571" y1="70833" x2="44538" y2="54167"/>
                        <a14:foregroundMark x1="5042" y1="37500" x2="8403" y2="50000"/>
                        <a14:foregroundMark x1="6723" y1="45833" x2="5882" y2="79167"/>
                        <a14:foregroundMark x1="8403" y1="41667" x2="10084" y2="81250"/>
                        <a14:foregroundMark x1="3361" y1="45833" x2="5042" y2="81250"/>
                        <a14:foregroundMark x1="19328" y1="25000" x2="17647" y2="58333"/>
                        <a14:foregroundMark x1="19328" y1="20833" x2="19328" y2="58333"/>
                        <a14:foregroundMark x1="19328" y1="27083" x2="19328" y2="27083"/>
                        <a14:foregroundMark x1="19328" y1="27083" x2="19328" y2="27083"/>
                        <a14:foregroundMark x1="3361" y1="25000" x2="26050" y2="25000"/>
                        <a14:foregroundMark x1="71429" y1="29167" x2="71429" y2="29167"/>
                        <a14:foregroundMark x1="75630" y1="33333" x2="75630" y2="33333"/>
                        <a14:foregroundMark x1="89076" y1="39583" x2="92437" y2="50000"/>
                        <a14:foregroundMark x1="92437" y1="45833" x2="92437" y2="62500"/>
                        <a14:foregroundMark x1="91597" y1="45833" x2="91597" y2="45833"/>
                        <a14:foregroundMark x1="94958" y1="41667" x2="94958" y2="41667"/>
                        <a14:foregroundMark x1="91597" y1="39583" x2="91597" y2="39583"/>
                        <a14:foregroundMark x1="91597" y1="35417" x2="91597" y2="35417"/>
                        <a14:foregroundMark x1="94958" y1="50000" x2="94958" y2="50000"/>
                        <a14:foregroundMark x1="92437" y1="58333" x2="92437" y2="58333"/>
                        <a14:foregroundMark x1="94958" y1="58333" x2="94958" y2="58333"/>
                        <a14:foregroundMark x1="15966" y1="77083" x2="15966" y2="77083"/>
                        <a14:foregroundMark x1="15966" y1="68750" x2="15966" y2="81250"/>
                        <a14:backgroundMark x1="36134" y1="89583" x2="77957" y2="8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7" y="2128836"/>
            <a:ext cx="11334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chtungspfeil 1">
            <a:extLst>
              <a:ext uri="{FF2B5EF4-FFF2-40B4-BE49-F238E27FC236}">
                <a16:creationId xmlns:a16="http://schemas.microsoft.com/office/drawing/2014/main" id="{55AF48F8-7E0E-4BF8-B9F9-1B097F069612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301302" y="4640925"/>
            <a:ext cx="9689350" cy="101471"/>
          </a:xfrm>
          <a:prstGeom prst="homePlate">
            <a:avLst>
              <a:gd name="adj" fmla="val 311711"/>
            </a:avLst>
          </a:prstGeom>
          <a:gradFill flip="none" rotWithShape="1">
            <a:gsLst>
              <a:gs pos="0">
                <a:srgbClr val="7A0003">
                  <a:tint val="66000"/>
                  <a:satMod val="160000"/>
                </a:srgbClr>
              </a:gs>
              <a:gs pos="50000">
                <a:srgbClr val="7A0003">
                  <a:tint val="44500"/>
                  <a:satMod val="160000"/>
                </a:srgbClr>
              </a:gs>
              <a:gs pos="100000">
                <a:srgbClr val="7A0003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solidFill>
              <a:srgbClr val="7A0003"/>
            </a:solidFill>
            <a:miter lim="800000"/>
            <a:headEnd/>
            <a:tailEnd/>
          </a:ln>
          <a:effectLst/>
        </p:spPr>
        <p:txBody>
          <a:bodyPr lIns="67500" tIns="35100" rIns="67500" bIns="3510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</a:pPr>
            <a:endParaRPr 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8" name="Textfeld 17">
            <a:extLst>
              <a:ext uri="{FF2B5EF4-FFF2-40B4-BE49-F238E27FC236}">
                <a16:creationId xmlns:a16="http://schemas.microsoft.com/office/drawing/2014/main" id="{545BA6C4-4FA9-420A-87A7-EDC06C76BC22}"/>
              </a:ext>
            </a:extLst>
          </p:cNvPr>
          <p:cNvSpPr txBox="1"/>
          <p:nvPr/>
        </p:nvSpPr>
        <p:spPr>
          <a:xfrm>
            <a:off x="617370" y="4365164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orbel" panose="020B0503020204020204" pitchFamily="34" charset="0"/>
              </a:rPr>
              <a:t>Backend</a:t>
            </a:r>
          </a:p>
        </p:txBody>
      </p:sp>
      <p:sp>
        <p:nvSpPr>
          <p:cNvPr id="49" name="Textfeld 17">
            <a:extLst>
              <a:ext uri="{FF2B5EF4-FFF2-40B4-BE49-F238E27FC236}">
                <a16:creationId xmlns:a16="http://schemas.microsoft.com/office/drawing/2014/main" id="{197D017E-0701-4C96-97B6-D9E3D4EA9F56}"/>
              </a:ext>
            </a:extLst>
          </p:cNvPr>
          <p:cNvSpPr txBox="1"/>
          <p:nvPr/>
        </p:nvSpPr>
        <p:spPr>
          <a:xfrm>
            <a:off x="8979937" y="4374065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orbel" panose="020B0503020204020204" pitchFamily="34" charset="0"/>
              </a:rPr>
              <a:t>Frontend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7544B4-B128-4BC1-9B9D-8CF0937A5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70" y="2691409"/>
            <a:ext cx="9620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folium">
            <a:extLst>
              <a:ext uri="{FF2B5EF4-FFF2-40B4-BE49-F238E27FC236}">
                <a16:creationId xmlns:a16="http://schemas.microsoft.com/office/drawing/2014/main" id="{C797ECB7-4AAD-4717-8A01-A916EC7E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0000" l="10000" r="90000">
                        <a14:foregroundMark x1="47000" y1="8000" x2="47000" y2="8000"/>
                        <a14:foregroundMark x1="51000" y1="2000" x2="51000" y2="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80" y="4840220"/>
            <a:ext cx="451962" cy="45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B3720015-10EA-4CFE-B647-301626D3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27" y="4920150"/>
            <a:ext cx="750093" cy="2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3A413824-CA4D-4D4D-A1AD-5E932897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87500" l="1681" r="94958">
                        <a14:foregroundMark x1="6723" y1="39583" x2="17647" y2="62500"/>
                        <a14:foregroundMark x1="20168" y1="27083" x2="20168" y2="27083"/>
                        <a14:foregroundMark x1="19328" y1="29167" x2="19328" y2="29167"/>
                        <a14:foregroundMark x1="19328" y1="29167" x2="19328" y2="29167"/>
                        <a14:foregroundMark x1="19328" y1="29167" x2="19328" y2="29167"/>
                        <a14:foregroundMark x1="19328" y1="29167" x2="19328" y2="50000"/>
                        <a14:foregroundMark x1="20168" y1="25000" x2="21008" y2="62500"/>
                        <a14:foregroundMark x1="8403" y1="52083" x2="90756" y2="47917"/>
                        <a14:foregroundMark x1="31092" y1="45833" x2="78992" y2="37500"/>
                        <a14:foregroundMark x1="41176" y1="54167" x2="89076" y2="60417"/>
                        <a14:foregroundMark x1="28571" y1="70833" x2="44538" y2="54167"/>
                        <a14:foregroundMark x1="5042" y1="37500" x2="8403" y2="50000"/>
                        <a14:foregroundMark x1="6723" y1="45833" x2="5882" y2="79167"/>
                        <a14:foregroundMark x1="8403" y1="41667" x2="10084" y2="81250"/>
                        <a14:foregroundMark x1="3361" y1="45833" x2="5042" y2="81250"/>
                        <a14:foregroundMark x1="19328" y1="25000" x2="17647" y2="58333"/>
                        <a14:foregroundMark x1="19328" y1="20833" x2="19328" y2="58333"/>
                        <a14:foregroundMark x1="19328" y1="27083" x2="19328" y2="27083"/>
                        <a14:foregroundMark x1="19328" y1="27083" x2="19328" y2="27083"/>
                        <a14:foregroundMark x1="3361" y1="25000" x2="26050" y2="25000"/>
                        <a14:foregroundMark x1="71429" y1="29167" x2="71429" y2="29167"/>
                        <a14:foregroundMark x1="75630" y1="33333" x2="75630" y2="33333"/>
                        <a14:foregroundMark x1="89076" y1="39583" x2="92437" y2="50000"/>
                        <a14:foregroundMark x1="92437" y1="45833" x2="92437" y2="62500"/>
                        <a14:foregroundMark x1="91597" y1="45833" x2="91597" y2="45833"/>
                        <a14:foregroundMark x1="94958" y1="41667" x2="94958" y2="41667"/>
                        <a14:foregroundMark x1="91597" y1="39583" x2="91597" y2="39583"/>
                        <a14:foregroundMark x1="91597" y1="35417" x2="91597" y2="35417"/>
                        <a14:foregroundMark x1="94958" y1="50000" x2="94958" y2="50000"/>
                        <a14:foregroundMark x1="92437" y1="58333" x2="92437" y2="58333"/>
                        <a14:foregroundMark x1="94958" y1="58333" x2="94958" y2="58333"/>
                        <a14:foregroundMark x1="15966" y1="77083" x2="15966" y2="77083"/>
                        <a14:foregroundMark x1="15966" y1="68750" x2="15966" y2="81250"/>
                        <a14:backgroundMark x1="36134" y1="89583" x2="77957" y2="8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72" y="5460140"/>
            <a:ext cx="882540" cy="35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61BF6DF7-E87E-4DB5-BD1C-70547A4D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55" y="4926306"/>
            <a:ext cx="818485" cy="2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30FE86-7104-4899-AD4F-0C3634168F0E}"/>
              </a:ext>
            </a:extLst>
          </p:cNvPr>
          <p:cNvSpPr txBox="1"/>
          <p:nvPr/>
        </p:nvSpPr>
        <p:spPr>
          <a:xfrm>
            <a:off x="2043125" y="5402913"/>
            <a:ext cx="246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GB" sz="1200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pen-source data analysis and manipulation tool</a:t>
            </a:r>
            <a:endParaRPr lang="en-US" sz="12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6AC72C-1A45-4C7E-A56B-798A1E5ED173}"/>
              </a:ext>
            </a:extLst>
          </p:cNvPr>
          <p:cNvSpPr txBox="1"/>
          <p:nvPr/>
        </p:nvSpPr>
        <p:spPr>
          <a:xfrm>
            <a:off x="2043124" y="4820722"/>
            <a:ext cx="246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API for searching and retrieving live articles from all over the web</a:t>
            </a:r>
            <a:endParaRPr lang="en-US" sz="12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500A3F-9C72-4090-BDD3-8BC7CBA6434F}"/>
              </a:ext>
            </a:extLst>
          </p:cNvPr>
          <p:cNvSpPr txBox="1"/>
          <p:nvPr/>
        </p:nvSpPr>
        <p:spPr>
          <a:xfrm>
            <a:off x="5335543" y="4820721"/>
            <a:ext cx="246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AI service for real-time text and document translation</a:t>
            </a:r>
            <a:endParaRPr lang="en-US" sz="12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BB7EE3-AFF4-4C71-AF64-D4E02A5C928A}"/>
              </a:ext>
            </a:extLst>
          </p:cNvPr>
          <p:cNvSpPr txBox="1"/>
          <p:nvPr/>
        </p:nvSpPr>
        <p:spPr>
          <a:xfrm>
            <a:off x="8627962" y="4820721"/>
            <a:ext cx="246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err="1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  <a:r>
              <a:rPr lang="en-GB" sz="1200" b="0" i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nalyze</a:t>
            </a:r>
            <a:r>
              <a:rPr lang="en-GB" sz="1200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geospatial data and create interactive maps</a:t>
            </a:r>
            <a:endParaRPr lang="en-US" sz="12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9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61"/>
    </mc:Choice>
    <mc:Fallback>
      <p:transition spd="slow" advTm="1658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5152BB12-DC4D-4FC9-8931-E09A630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80" y="1988873"/>
            <a:ext cx="3721291" cy="2794144"/>
          </a:xfrm>
          <a:prstGeom prst="rect">
            <a:avLst/>
          </a:prstGeom>
        </p:spPr>
      </p:pic>
      <p:sp>
        <p:nvSpPr>
          <p:cNvPr id="28" name="Google Shape;120;p14">
            <a:extLst>
              <a:ext uri="{FF2B5EF4-FFF2-40B4-BE49-F238E27FC236}">
                <a16:creationId xmlns:a16="http://schemas.microsoft.com/office/drawing/2014/main" id="{713929E2-EE3B-7046-BBB4-8B069991FD5F}"/>
              </a:ext>
            </a:extLst>
          </p:cNvPr>
          <p:cNvSpPr txBox="1"/>
          <p:nvPr/>
        </p:nvSpPr>
        <p:spPr>
          <a:xfrm>
            <a:off x="986202" y="736497"/>
            <a:ext cx="8869083" cy="60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The A-Team behind Mondo News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0425E8-8736-4D27-BF65-82BBE80A2E95}"/>
              </a:ext>
            </a:extLst>
          </p:cNvPr>
          <p:cNvCxnSpPr>
            <a:cxnSpLocks/>
          </p:cNvCxnSpPr>
          <p:nvPr/>
        </p:nvCxnSpPr>
        <p:spPr>
          <a:xfrm>
            <a:off x="3478557" y="3429000"/>
            <a:ext cx="1310853" cy="733758"/>
          </a:xfrm>
          <a:prstGeom prst="line">
            <a:avLst/>
          </a:prstGeom>
          <a:ln w="28575">
            <a:solidFill>
              <a:srgbClr val="7A0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49DAD5-57E7-407E-9C31-83E8D0E18C3B}"/>
              </a:ext>
            </a:extLst>
          </p:cNvPr>
          <p:cNvCxnSpPr>
            <a:cxnSpLocks/>
          </p:cNvCxnSpPr>
          <p:nvPr/>
        </p:nvCxnSpPr>
        <p:spPr>
          <a:xfrm>
            <a:off x="3478557" y="1905533"/>
            <a:ext cx="2013172" cy="919729"/>
          </a:xfrm>
          <a:prstGeom prst="line">
            <a:avLst/>
          </a:prstGeom>
          <a:ln w="28575">
            <a:solidFill>
              <a:srgbClr val="7A0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17">
            <a:extLst>
              <a:ext uri="{FF2B5EF4-FFF2-40B4-BE49-F238E27FC236}">
                <a16:creationId xmlns:a16="http://schemas.microsoft.com/office/drawing/2014/main" id="{9C7393A2-488F-4DE2-9015-82491EEE2546}"/>
              </a:ext>
            </a:extLst>
          </p:cNvPr>
          <p:cNvSpPr txBox="1"/>
          <p:nvPr/>
        </p:nvSpPr>
        <p:spPr>
          <a:xfrm>
            <a:off x="1889247" y="1751644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rbel" panose="020B0503020204020204" pitchFamily="34" charset="0"/>
              </a:rPr>
              <a:t>Benedikt</a:t>
            </a:r>
          </a:p>
        </p:txBody>
      </p:sp>
      <p:sp>
        <p:nvSpPr>
          <p:cNvPr id="38" name="Textfeld 17">
            <a:extLst>
              <a:ext uri="{FF2B5EF4-FFF2-40B4-BE49-F238E27FC236}">
                <a16:creationId xmlns:a16="http://schemas.microsoft.com/office/drawing/2014/main" id="{A235A7C9-F5D0-441A-B97C-4E05C621051F}"/>
              </a:ext>
            </a:extLst>
          </p:cNvPr>
          <p:cNvSpPr txBox="1"/>
          <p:nvPr/>
        </p:nvSpPr>
        <p:spPr>
          <a:xfrm>
            <a:off x="1882977" y="3217800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rbel" panose="020B0503020204020204" pitchFamily="34" charset="0"/>
              </a:rPr>
              <a:t>Anna</a:t>
            </a:r>
          </a:p>
        </p:txBody>
      </p:sp>
      <p:sp>
        <p:nvSpPr>
          <p:cNvPr id="39" name="Textfeld 17">
            <a:extLst>
              <a:ext uri="{FF2B5EF4-FFF2-40B4-BE49-F238E27FC236}">
                <a16:creationId xmlns:a16="http://schemas.microsoft.com/office/drawing/2014/main" id="{5BE0B9C4-D8D0-4D97-B639-B1C37C495014}"/>
              </a:ext>
            </a:extLst>
          </p:cNvPr>
          <p:cNvSpPr txBox="1"/>
          <p:nvPr/>
        </p:nvSpPr>
        <p:spPr>
          <a:xfrm>
            <a:off x="8423270" y="1752066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rbel" panose="020B0503020204020204" pitchFamily="34" charset="0"/>
              </a:rPr>
              <a:t>Victor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788BDB-AF32-4F5C-A49A-BD2C2CCD6398}"/>
              </a:ext>
            </a:extLst>
          </p:cNvPr>
          <p:cNvCxnSpPr>
            <a:cxnSpLocks/>
          </p:cNvCxnSpPr>
          <p:nvPr/>
        </p:nvCxnSpPr>
        <p:spPr>
          <a:xfrm flipV="1">
            <a:off x="7102894" y="3429000"/>
            <a:ext cx="1868457" cy="1012208"/>
          </a:xfrm>
          <a:prstGeom prst="line">
            <a:avLst/>
          </a:prstGeom>
          <a:ln w="28575">
            <a:solidFill>
              <a:srgbClr val="7A0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D9A3BF-E9C4-46D6-9828-7C1CB7A97D7A}"/>
              </a:ext>
            </a:extLst>
          </p:cNvPr>
          <p:cNvCxnSpPr>
            <a:cxnSpLocks/>
          </p:cNvCxnSpPr>
          <p:nvPr/>
        </p:nvCxnSpPr>
        <p:spPr>
          <a:xfrm flipV="1">
            <a:off x="7751619" y="1955472"/>
            <a:ext cx="1270887" cy="881374"/>
          </a:xfrm>
          <a:prstGeom prst="line">
            <a:avLst/>
          </a:prstGeom>
          <a:ln w="28575">
            <a:solidFill>
              <a:srgbClr val="7A00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17">
            <a:extLst>
              <a:ext uri="{FF2B5EF4-FFF2-40B4-BE49-F238E27FC236}">
                <a16:creationId xmlns:a16="http://schemas.microsoft.com/office/drawing/2014/main" id="{86C8B3BD-1924-4D63-9ABB-43163145643F}"/>
              </a:ext>
            </a:extLst>
          </p:cNvPr>
          <p:cNvSpPr txBox="1"/>
          <p:nvPr/>
        </p:nvSpPr>
        <p:spPr>
          <a:xfrm>
            <a:off x="8442452" y="3210738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rbel" panose="020B0503020204020204" pitchFamily="34" charset="0"/>
              </a:rPr>
              <a:t>Reed</a:t>
            </a:r>
          </a:p>
        </p:txBody>
      </p:sp>
      <p:sp>
        <p:nvSpPr>
          <p:cNvPr id="51" name="Textfeld 17">
            <a:extLst>
              <a:ext uri="{FF2B5EF4-FFF2-40B4-BE49-F238E27FC236}">
                <a16:creationId xmlns:a16="http://schemas.microsoft.com/office/drawing/2014/main" id="{347F0F99-84AF-43E5-B051-3F5ABF4B3CCD}"/>
              </a:ext>
            </a:extLst>
          </p:cNvPr>
          <p:cNvSpPr txBox="1"/>
          <p:nvPr/>
        </p:nvSpPr>
        <p:spPr>
          <a:xfrm>
            <a:off x="1882977" y="2053512"/>
            <a:ext cx="2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rbel" panose="020B0503020204020204" pitchFamily="34" charset="0"/>
              </a:rPr>
              <a:t>Data, data , </a:t>
            </a:r>
            <a:r>
              <a:rPr lang="en-US" i="1" dirty="0" err="1">
                <a:latin typeface="Corbel" panose="020B0503020204020204" pitchFamily="34" charset="0"/>
              </a:rPr>
              <a:t>dataaaa</a:t>
            </a:r>
            <a:endParaRPr lang="en-US" i="1" dirty="0">
              <a:latin typeface="Corbel" panose="020B0503020204020204" pitchFamily="34" charset="0"/>
            </a:endParaRPr>
          </a:p>
        </p:txBody>
      </p:sp>
      <p:sp>
        <p:nvSpPr>
          <p:cNvPr id="52" name="Textfeld 17">
            <a:extLst>
              <a:ext uri="{FF2B5EF4-FFF2-40B4-BE49-F238E27FC236}">
                <a16:creationId xmlns:a16="http://schemas.microsoft.com/office/drawing/2014/main" id="{DAEA72E5-D041-48AF-B9E4-CC53FCB56CDA}"/>
              </a:ext>
            </a:extLst>
          </p:cNvPr>
          <p:cNvSpPr txBox="1"/>
          <p:nvPr/>
        </p:nvSpPr>
        <p:spPr>
          <a:xfrm>
            <a:off x="1903650" y="3582460"/>
            <a:ext cx="201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rbel" panose="020B0503020204020204" pitchFamily="34" charset="0"/>
              </a:rPr>
              <a:t>Well nice code, but where’s that docs?</a:t>
            </a:r>
          </a:p>
        </p:txBody>
      </p:sp>
      <p:sp>
        <p:nvSpPr>
          <p:cNvPr id="53" name="Textfeld 17">
            <a:extLst>
              <a:ext uri="{FF2B5EF4-FFF2-40B4-BE49-F238E27FC236}">
                <a16:creationId xmlns:a16="http://schemas.microsoft.com/office/drawing/2014/main" id="{F1E47D31-86EC-492B-BA38-6373A87E1E1A}"/>
              </a:ext>
            </a:extLst>
          </p:cNvPr>
          <p:cNvSpPr txBox="1"/>
          <p:nvPr/>
        </p:nvSpPr>
        <p:spPr>
          <a:xfrm>
            <a:off x="8562278" y="3582460"/>
            <a:ext cx="201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rbel" panose="020B0503020204020204" pitchFamily="34" charset="0"/>
              </a:rPr>
              <a:t>Make it nice and pretty, PLEASE!</a:t>
            </a:r>
          </a:p>
        </p:txBody>
      </p:sp>
      <p:sp>
        <p:nvSpPr>
          <p:cNvPr id="54" name="Textfeld 17">
            <a:extLst>
              <a:ext uri="{FF2B5EF4-FFF2-40B4-BE49-F238E27FC236}">
                <a16:creationId xmlns:a16="http://schemas.microsoft.com/office/drawing/2014/main" id="{357FABB5-452E-43D0-A39A-8E6EB61AEEFC}"/>
              </a:ext>
            </a:extLst>
          </p:cNvPr>
          <p:cNvSpPr txBox="1"/>
          <p:nvPr/>
        </p:nvSpPr>
        <p:spPr>
          <a:xfrm>
            <a:off x="8562278" y="2123788"/>
            <a:ext cx="2015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rbel" panose="020B0503020204020204" pitchFamily="34" charset="0"/>
              </a:rPr>
              <a:t>Somebody needs to translate the articles!! And who takes care of the updating?!?</a:t>
            </a:r>
          </a:p>
        </p:txBody>
      </p:sp>
    </p:spTree>
    <p:extLst>
      <p:ext uri="{BB962C8B-B14F-4D97-AF65-F5344CB8AC3E}">
        <p14:creationId xmlns:p14="http://schemas.microsoft.com/office/powerpoint/2010/main" val="70716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61"/>
    </mc:Choice>
    <mc:Fallback>
      <p:transition spd="slow" advTm="1658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29 11-27-12">
            <a:hlinkClick r:id="" action="ppaction://media"/>
            <a:extLst>
              <a:ext uri="{FF2B5EF4-FFF2-40B4-BE49-F238E27FC236}">
                <a16:creationId xmlns:a16="http://schemas.microsoft.com/office/drawing/2014/main" id="{5665BCB2-A4B3-4917-9296-50D034E99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14"/>
          <p:cNvCxnSpPr>
            <a:cxnSpLocks/>
          </p:cNvCxnSpPr>
          <p:nvPr/>
        </p:nvCxnSpPr>
        <p:spPr>
          <a:xfrm>
            <a:off x="6179070" y="3673975"/>
            <a:ext cx="4933430" cy="0"/>
          </a:xfrm>
          <a:prstGeom prst="straightConnector1">
            <a:avLst/>
          </a:prstGeom>
          <a:noFill/>
          <a:ln w="38100" cap="flat" cmpd="sng">
            <a:solidFill>
              <a:srgbClr val="7A000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4"/>
          <p:cNvSpPr txBox="1"/>
          <p:nvPr/>
        </p:nvSpPr>
        <p:spPr>
          <a:xfrm>
            <a:off x="984261" y="5358405"/>
            <a:ext cx="4870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de-DE" sz="1200">
                <a:latin typeface="Corbel" panose="020B0503020204020204" pitchFamily="34" charset="0"/>
              </a:rPr>
              <a:t>Anna Deniz, Benedikt </a:t>
            </a:r>
            <a:r>
              <a:rPr lang="de-DE" sz="1200" err="1">
                <a:latin typeface="Corbel" panose="020B0503020204020204" pitchFamily="34" charset="0"/>
              </a:rPr>
              <a:t>Ströbl</a:t>
            </a:r>
            <a:r>
              <a:rPr lang="de-DE" sz="1200">
                <a:latin typeface="Corbel" panose="020B0503020204020204" pitchFamily="34" charset="0"/>
              </a:rPr>
              <a:t>, Victor Möslein, Reed </a:t>
            </a:r>
            <a:r>
              <a:rPr lang="de-DE" sz="1200" err="1">
                <a:latin typeface="Corbel" panose="020B0503020204020204" pitchFamily="34" charset="0"/>
              </a:rPr>
              <a:t>Garvin</a:t>
            </a:r>
            <a:endParaRPr lang="de-DE" sz="1200">
              <a:latin typeface="Corbel" panose="020B0503020204020204" pitchFamily="34" charset="0"/>
            </a:endParaRPr>
          </a:p>
        </p:txBody>
      </p:sp>
      <p:sp>
        <p:nvSpPr>
          <p:cNvPr id="22" name="Google Shape;123;p14">
            <a:extLst>
              <a:ext uri="{FF2B5EF4-FFF2-40B4-BE49-F238E27FC236}">
                <a16:creationId xmlns:a16="http://schemas.microsoft.com/office/drawing/2014/main" id="{E88818C0-E51F-B148-A9AC-990452799469}"/>
              </a:ext>
            </a:extLst>
          </p:cNvPr>
          <p:cNvSpPr txBox="1"/>
          <p:nvPr/>
        </p:nvSpPr>
        <p:spPr>
          <a:xfrm>
            <a:off x="991188" y="5694831"/>
            <a:ext cx="4432459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GB" sz="1200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Progress Report: Data Structures &amp; Algorithms, </a:t>
            </a:r>
            <a:r>
              <a:rPr lang="en-GB" sz="1200" i="1">
                <a:solidFill>
                  <a:schemeClr val="dk1"/>
                </a:solidFill>
                <a:latin typeface="Corbel" panose="020B0503020204020204" pitchFamily="34" charset="0"/>
                <a:ea typeface="Georgia"/>
                <a:cs typeface="Georgia"/>
                <a:sym typeface="Georgia"/>
              </a:rPr>
              <a:t>29 November 2021</a:t>
            </a:r>
            <a:endParaRPr lang="en-GB" sz="1200">
              <a:latin typeface="Corbel" panose="020B0503020204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4EDCC9-F386-0247-937F-ED36F4BED3C6}"/>
              </a:ext>
            </a:extLst>
          </p:cNvPr>
          <p:cNvSpPr txBox="1"/>
          <p:nvPr/>
        </p:nvSpPr>
        <p:spPr>
          <a:xfrm>
            <a:off x="6096000" y="3054437"/>
            <a:ext cx="559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latin typeface="Corbel" panose="020B0503020204020204" pitchFamily="34" charset="0"/>
              </a:rPr>
              <a:t>Thank you!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79BF843-4EDC-FC48-B63E-DC9E2DC408EA}"/>
              </a:ext>
            </a:extLst>
          </p:cNvPr>
          <p:cNvGrpSpPr/>
          <p:nvPr/>
        </p:nvGrpSpPr>
        <p:grpSpPr>
          <a:xfrm>
            <a:off x="7079867" y="5354170"/>
            <a:ext cx="3130933" cy="627530"/>
            <a:chOff x="6945396" y="5354170"/>
            <a:chExt cx="3130933" cy="627530"/>
          </a:xfrm>
        </p:grpSpPr>
        <p:pic>
          <p:nvPicPr>
            <p:cNvPr id="12" name="Picture 5" descr="Shape&#10;&#10;Description automatically generated with low confidence">
              <a:hlinkClick r:id="rId3"/>
              <a:extLst>
                <a:ext uri="{FF2B5EF4-FFF2-40B4-BE49-F238E27FC236}">
                  <a16:creationId xmlns:a16="http://schemas.microsoft.com/office/drawing/2014/main" id="{250FC8A5-F291-1541-A32F-CC1F0532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8799" y="5354170"/>
              <a:ext cx="627530" cy="62753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C545CC8-2B55-7246-AB7B-F1A68028142A}"/>
                </a:ext>
              </a:extLst>
            </p:cNvPr>
            <p:cNvSpPr txBox="1"/>
            <p:nvPr/>
          </p:nvSpPr>
          <p:spPr>
            <a:xfrm>
              <a:off x="6945396" y="5503144"/>
              <a:ext cx="2503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>
                  <a:latin typeface="Corbel" panose="020B0503020204020204" pitchFamily="34" charset="0"/>
                </a:rPr>
                <a:t>Link to our project on GitHub</a:t>
              </a:r>
              <a:r>
                <a:rPr lang="en-US" sz="1600" b="1" i="1">
                  <a:latin typeface="Corbel" panose="020B0503020204020204" pitchFamily="34" charset="0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2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7"/>
    </mc:Choice>
    <mc:Fallback>
      <p:transition spd="slow" advTm="685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ded6938-b83b-4e01-96d2-e843a4ffab1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heme/theme1.xml><?xml version="1.0" encoding="utf-8"?>
<a:theme xmlns:a="http://schemas.openxmlformats.org/drawingml/2006/main" name="w/ log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/o log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A13EF34FDC574C810FEE38B2A27E91" ma:contentTypeVersion="4" ma:contentTypeDescription="Ein neues Dokument erstellen." ma:contentTypeScope="" ma:versionID="83e72e3e70d321cbbda5de821e6588f7">
  <xsd:schema xmlns:xsd="http://www.w3.org/2001/XMLSchema" xmlns:xs="http://www.w3.org/2001/XMLSchema" xmlns:p="http://schemas.microsoft.com/office/2006/metadata/properties" xmlns:ns2="778833cb-90c9-4e34-b80d-868caa247f01" targetNamespace="http://schemas.microsoft.com/office/2006/metadata/properties" ma:root="true" ma:fieldsID="5c9fa05e2fc3a4f0910f95d2a643aeec" ns2:_="">
    <xsd:import namespace="778833cb-90c9-4e34-b80d-868caa247f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833cb-90c9-4e34-b80d-868caa247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7452E8-8868-469C-BB81-A213CFD13F54}">
  <ds:schemaRefs>
    <ds:schemaRef ds:uri="778833cb-90c9-4e34-b80d-868caa247f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C0030E-8C32-4D6E-A289-6251BBE403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A50A4C2-5011-4744-98DB-3D7DFF4E6A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278</Words>
  <Application>Microsoft Office PowerPoint</Application>
  <PresentationFormat>Widescreen</PresentationFormat>
  <Paragraphs>51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Corbel</vt:lpstr>
      <vt:lpstr>Georgia</vt:lpstr>
      <vt:lpstr>w/ logo</vt:lpstr>
      <vt:lpstr>w/o logo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Benedikt Ströbl</dc:creator>
  <cp:lastModifiedBy>Benedikt Ströbl</cp:lastModifiedBy>
  <cp:revision>15</cp:revision>
  <dcterms:modified xsi:type="dcterms:W3CDTF">2021-11-29T10:49:26Z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0x01010087A13EF34FDC574C810FEE38B2A27E91</vt:lpwstr>
  </property>
</Properties>
</file>